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7"/>
  </p:notesMasterIdLst>
  <p:sldIdLst>
    <p:sldId id="257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6457" autoAdjust="0"/>
  </p:normalViewPr>
  <p:slideViewPr>
    <p:cSldViewPr>
      <p:cViewPr varScale="1">
        <p:scale>
          <a:sx n="76" d="100"/>
          <a:sy n="76" d="100"/>
        </p:scale>
        <p:origin x="-164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B6C0F-75CA-4A4E-AD0E-DD0DBDA7010A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0A91A-3759-4D24-9C4A-2F4981F562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948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0A91A-3759-4D24-9C4A-2F4981F5625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065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0A91A-3759-4D24-9C4A-2F4981F5625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538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BEE-1606-4B97-B6AC-1F1393D2BBF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51CA-FA5D-40C5-8E73-B4F6B83DF2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BEE-1606-4B97-B6AC-1F1393D2BBF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51CA-FA5D-40C5-8E73-B4F6B83DF2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BEE-1606-4B97-B6AC-1F1393D2BBF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51CA-FA5D-40C5-8E73-B4F6B83DF259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BEE-1606-4B97-B6AC-1F1393D2BBF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51CA-FA5D-40C5-8E73-B4F6B83DF25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BEE-1606-4B97-B6AC-1F1393D2BBF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51CA-FA5D-40C5-8E73-B4F6B83DF2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BEE-1606-4B97-B6AC-1F1393D2BBF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51CA-FA5D-40C5-8E73-B4F6B83DF25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BEE-1606-4B97-B6AC-1F1393D2BBF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51CA-FA5D-40C5-8E73-B4F6B83DF2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BEE-1606-4B97-B6AC-1F1393D2BBF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51CA-FA5D-40C5-8E73-B4F6B83DF2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BEE-1606-4B97-B6AC-1F1393D2BBF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51CA-FA5D-40C5-8E73-B4F6B83DF2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BEE-1606-4B97-B6AC-1F1393D2BBF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51CA-FA5D-40C5-8E73-B4F6B83DF259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BEE-1606-4B97-B6AC-1F1393D2BBF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851CA-FA5D-40C5-8E73-B4F6B83DF25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246ABEE-1606-4B97-B6AC-1F1393D2BBF6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01851CA-FA5D-40C5-8E73-B4F6B83DF25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980728"/>
            <a:ext cx="8472224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ПЕДАГОГическая</a:t>
            </a:r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Находка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2936"/>
            <a:ext cx="2880320" cy="3181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5896" y="3284984"/>
            <a:ext cx="5040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Воспитатель: Магомедова Марина </a:t>
            </a:r>
            <a:r>
              <a:rPr lang="ru-RU" dirty="0" err="1" smtClean="0"/>
              <a:t>Велиметовна</a:t>
            </a:r>
            <a:endParaRPr lang="ru-RU" dirty="0" smtClean="0"/>
          </a:p>
          <a:p>
            <a:r>
              <a:rPr lang="ru-RU" dirty="0" smtClean="0"/>
              <a:t>МКДОУ «</a:t>
            </a:r>
            <a:r>
              <a:rPr lang="ru-RU" dirty="0" err="1" smtClean="0"/>
              <a:t>Куркентский</a:t>
            </a:r>
            <a:r>
              <a:rPr lang="ru-RU" dirty="0" smtClean="0"/>
              <a:t> детский сад»</a:t>
            </a:r>
          </a:p>
          <a:p>
            <a:r>
              <a:rPr lang="ru-RU" dirty="0" smtClean="0"/>
              <a:t>Общий стаж: 34 года</a:t>
            </a:r>
          </a:p>
          <a:p>
            <a:r>
              <a:rPr lang="ru-RU" dirty="0" smtClean="0"/>
              <a:t>Образование: высшее</a:t>
            </a:r>
            <a:endParaRPr lang="ru-RU" dirty="0"/>
          </a:p>
        </p:txBody>
      </p:sp>
      <p:pic>
        <p:nvPicPr>
          <p:cNvPr id="5" name="a4f3d123be285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6732240" y="5517232"/>
            <a:ext cx="487363" cy="31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6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496944" cy="5904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83568" y="692696"/>
            <a:ext cx="388843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Гусь.</a:t>
            </a:r>
          </a:p>
          <a:p>
            <a:r>
              <a:rPr lang="ru-RU" sz="2000" dirty="0"/>
              <a:t>Гусь стоит и всё гогочет,</a:t>
            </a:r>
          </a:p>
          <a:p>
            <a:r>
              <a:rPr lang="ru-RU" sz="2000" dirty="0"/>
              <a:t>Ущипнуть тебя он хочет.</a:t>
            </a:r>
          </a:p>
          <a:p>
            <a:r>
              <a:rPr lang="ru-RU" sz="2000" dirty="0"/>
              <a:t>(Предплечье вертикально. Ладонь под прямым углом. Указательный палец опирается на большой. Все пальцы прижаты друг к другу).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04864"/>
            <a:ext cx="338437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11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003232" cy="184482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Упражнения для пальцев динамические (инсценировка небольших стихов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060848"/>
            <a:ext cx="7992888" cy="4032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11560" y="2204864"/>
            <a:ext cx="2592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  </a:t>
            </a:r>
            <a:r>
              <a:rPr lang="ru-RU" sz="2000" b="1" dirty="0" smtClean="0"/>
              <a:t>Замок</a:t>
            </a:r>
          </a:p>
          <a:p>
            <a:r>
              <a:rPr lang="ru-RU" sz="2000" dirty="0" smtClean="0"/>
              <a:t>На дверях висит замок</a:t>
            </a:r>
          </a:p>
          <a:p>
            <a:r>
              <a:rPr lang="ru-RU" sz="2000" dirty="0" smtClean="0"/>
              <a:t>Кто его откроет?</a:t>
            </a:r>
          </a:p>
          <a:p>
            <a:r>
              <a:rPr lang="ru-RU" sz="2000" dirty="0" err="1" smtClean="0"/>
              <a:t>Покрутили,постучали</a:t>
            </a:r>
            <a:r>
              <a:rPr lang="ru-RU" sz="2000" dirty="0" smtClean="0"/>
              <a:t>, потянули открыли</a:t>
            </a:r>
            <a:endParaRPr lang="ru-RU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64904"/>
            <a:ext cx="352839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11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640960" cy="6048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7544" y="692697"/>
            <a:ext cx="252028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Солим капусту</a:t>
            </a:r>
            <a:r>
              <a:rPr lang="ru-RU" b="1" dirty="0"/>
              <a:t>.</a:t>
            </a:r>
          </a:p>
          <a:p>
            <a:r>
              <a:rPr lang="ru-RU" sz="2000" dirty="0"/>
              <a:t>Мы капусту рубим, рубим,    (ребром ладони рубим)</a:t>
            </a:r>
          </a:p>
          <a:p>
            <a:r>
              <a:rPr lang="ru-RU" sz="2000" dirty="0"/>
              <a:t>Мы морковку трём, трём,    (кулачки трём друг о друга)</a:t>
            </a:r>
          </a:p>
          <a:p>
            <a:r>
              <a:rPr lang="ru-RU" sz="2000" dirty="0"/>
              <a:t>Мы капусту солим, солим,   (солим щепоткой)</a:t>
            </a:r>
          </a:p>
          <a:p>
            <a:r>
              <a:rPr lang="ru-RU" sz="2000" dirty="0"/>
              <a:t>Мы капусту мнём, мнём.      (пальчики сжимаем и разжимаем).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46253"/>
            <a:ext cx="3312368" cy="430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40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424936" cy="6120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548680"/>
            <a:ext cx="39604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Стираем платочки.</a:t>
            </a:r>
            <a:r>
              <a:rPr lang="ru-RU" sz="2000" dirty="0"/>
              <a:t>	</a:t>
            </a:r>
          </a:p>
          <a:p>
            <a:r>
              <a:rPr lang="ru-RU" sz="2000" dirty="0"/>
              <a:t>Мы платочки постираем,</a:t>
            </a:r>
          </a:p>
          <a:p>
            <a:r>
              <a:rPr lang="ru-RU" sz="2000" dirty="0"/>
              <a:t>Крепко, крепко их потрём. </a:t>
            </a:r>
            <a:r>
              <a:rPr lang="ru-RU" sz="2000" dirty="0" smtClean="0"/>
              <a:t>(</a:t>
            </a:r>
            <a:r>
              <a:rPr lang="ru-RU" sz="2000" dirty="0"/>
              <a:t>трем кулачок </a:t>
            </a:r>
            <a:r>
              <a:rPr lang="ru-RU" sz="2000" dirty="0" smtClean="0"/>
              <a:t>о </a:t>
            </a:r>
            <a:r>
              <a:rPr lang="ru-RU" sz="2000" dirty="0"/>
              <a:t>кулачок)</a:t>
            </a:r>
          </a:p>
          <a:p>
            <a:r>
              <a:rPr lang="ru-RU" sz="2000" dirty="0"/>
              <a:t>А потом </a:t>
            </a:r>
            <a:r>
              <a:rPr lang="ru-RU" sz="2000" dirty="0" err="1"/>
              <a:t>повыжимаем</a:t>
            </a:r>
            <a:r>
              <a:rPr lang="ru-RU" sz="2000" dirty="0"/>
              <a:t>,</a:t>
            </a:r>
          </a:p>
          <a:p>
            <a:r>
              <a:rPr lang="ru-RU" sz="2000" dirty="0"/>
              <a:t>Мы платочки отожмём.  </a:t>
            </a:r>
            <a:r>
              <a:rPr lang="ru-RU" sz="2000" dirty="0" smtClean="0"/>
              <a:t>(</a:t>
            </a:r>
            <a:r>
              <a:rPr lang="ru-RU" sz="2000" dirty="0"/>
              <a:t>движение «выжимаем белье»)</a:t>
            </a:r>
          </a:p>
          <a:p>
            <a:r>
              <a:rPr lang="ru-RU" sz="2000" dirty="0"/>
              <a:t>А теперь мы все платочки</a:t>
            </a:r>
          </a:p>
          <a:p>
            <a:r>
              <a:rPr lang="ru-RU" sz="2000" dirty="0"/>
              <a:t>Так встряхнём, так встряхнём.   (встряхиваем кисти рук)</a:t>
            </a:r>
          </a:p>
          <a:p>
            <a:r>
              <a:rPr lang="ru-RU" sz="2000" dirty="0"/>
              <a:t>А теперь платки погладим,</a:t>
            </a:r>
          </a:p>
          <a:p>
            <a:r>
              <a:rPr lang="ru-RU" sz="2000" dirty="0"/>
              <a:t>Мы погладим утюгом.   (кулачком правой руки гладим ладонь левой)</a:t>
            </a:r>
          </a:p>
          <a:p>
            <a:r>
              <a:rPr lang="ru-RU" sz="2000" dirty="0"/>
              <a:t>А теперь платочки сложим   (хлопки ладошками)</a:t>
            </a:r>
          </a:p>
          <a:p>
            <a:r>
              <a:rPr lang="ru-RU" sz="2000" dirty="0"/>
              <a:t>И все дружно в шкаф положим.   (руки на коленки)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60848"/>
            <a:ext cx="324036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0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Традиционное лезгинское стихотворение «</a:t>
            </a:r>
            <a:r>
              <a:rPr lang="ru-RU" dirty="0" err="1" smtClean="0">
                <a:solidFill>
                  <a:schemeClr val="tx1"/>
                </a:solidFill>
              </a:rPr>
              <a:t>Регъвер-регъвер</a:t>
            </a:r>
            <a:r>
              <a:rPr lang="ru-RU" dirty="0" smtClean="0">
                <a:solidFill>
                  <a:schemeClr val="tx1"/>
                </a:solidFill>
              </a:rPr>
              <a:t>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700808"/>
            <a:ext cx="8136904" cy="4824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988841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/>
              <a:t>Регъвер-регъвер</a:t>
            </a:r>
            <a:endParaRPr lang="ru-RU" sz="2000" dirty="0"/>
          </a:p>
          <a:p>
            <a:r>
              <a:rPr lang="ru-RU" sz="2000" dirty="0" err="1"/>
              <a:t>Къванци</a:t>
            </a:r>
            <a:r>
              <a:rPr lang="ru-RU" sz="2000" dirty="0"/>
              <a:t> </a:t>
            </a:r>
            <a:r>
              <a:rPr lang="ru-RU" sz="2000" dirty="0" err="1"/>
              <a:t>регъвер</a:t>
            </a:r>
            <a:endParaRPr lang="ru-RU" sz="2000" dirty="0"/>
          </a:p>
          <a:p>
            <a:r>
              <a:rPr lang="ru-RU" sz="2000" dirty="0"/>
              <a:t>Миск1индилай кк1ал </a:t>
            </a:r>
            <a:r>
              <a:rPr lang="ru-RU" sz="2000" dirty="0" err="1"/>
              <a:t>къачур</a:t>
            </a:r>
            <a:endParaRPr lang="ru-RU" sz="2000" dirty="0"/>
          </a:p>
          <a:p>
            <a:r>
              <a:rPr lang="ru-RU" sz="2000" dirty="0"/>
              <a:t>Ч1ередилай </a:t>
            </a:r>
            <a:r>
              <a:rPr lang="ru-RU" sz="2000" dirty="0" err="1"/>
              <a:t>чумал</a:t>
            </a:r>
            <a:r>
              <a:rPr lang="ru-RU" sz="2000" dirty="0"/>
              <a:t> </a:t>
            </a:r>
            <a:r>
              <a:rPr lang="ru-RU" sz="2000" dirty="0" err="1"/>
              <a:t>къачур</a:t>
            </a:r>
            <a:endParaRPr lang="ru-RU" sz="2000" dirty="0"/>
          </a:p>
          <a:p>
            <a:r>
              <a:rPr lang="ru-RU" sz="2000" dirty="0" err="1"/>
              <a:t>Сас</a:t>
            </a:r>
            <a:r>
              <a:rPr lang="ru-RU" sz="2000" dirty="0"/>
              <a:t> </a:t>
            </a:r>
            <a:r>
              <a:rPr lang="ru-RU" sz="2000" dirty="0" err="1"/>
              <a:t>къалурайдан</a:t>
            </a:r>
            <a:r>
              <a:rPr lang="ru-RU" sz="2000" dirty="0"/>
              <a:t> </a:t>
            </a:r>
            <a:r>
              <a:rPr lang="ru-RU" sz="2000" dirty="0" err="1"/>
              <a:t>сиве</a:t>
            </a:r>
            <a:endParaRPr lang="ru-RU" sz="2000" dirty="0"/>
          </a:p>
          <a:p>
            <a:r>
              <a:rPr lang="ru-RU" sz="2000" dirty="0" err="1"/>
              <a:t>Кьифрен</a:t>
            </a:r>
            <a:r>
              <a:rPr lang="ru-RU" sz="2000" dirty="0"/>
              <a:t> </a:t>
            </a:r>
            <a:r>
              <a:rPr lang="ru-RU" sz="2000" dirty="0" err="1"/>
              <a:t>тум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2996952"/>
            <a:ext cx="406845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02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6120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27584" y="908720"/>
            <a:ext cx="7704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Помните! Любые упражнения будут эффективны только при регулярных занятиях! Занимайтесь ежедневно от 5 до 10 минут.</a:t>
            </a:r>
          </a:p>
          <a:p>
            <a:r>
              <a:rPr lang="ru-RU" sz="3600" dirty="0"/>
              <a:t>Желаю успехов!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3151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02920" y="620688"/>
            <a:ext cx="8183880" cy="4968552"/>
          </a:xfrm>
          <a:solidFill>
            <a:schemeClr val="tx2">
              <a:lumMod val="25000"/>
              <a:lumOff val="75000"/>
            </a:schemeClr>
          </a:solidFill>
        </p:spPr>
        <p:txBody>
          <a:bodyPr anchor="ctr">
            <a:normAutofit fontScale="55000" lnSpcReduction="20000"/>
          </a:bodyPr>
          <a:lstStyle/>
          <a:p>
            <a:pPr marL="0" indent="0">
              <a:buNone/>
            </a:pPr>
            <a:r>
              <a:rPr lang="ru-RU" sz="3600" i="1" dirty="0" smtClean="0"/>
              <a:t> </a:t>
            </a:r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Значение пальчиковых игр для развития детей  дошкольного возраста</a:t>
            </a:r>
          </a:p>
          <a:p>
            <a:pPr marL="0" indent="0">
              <a:buNone/>
            </a:pPr>
            <a:r>
              <a:rPr lang="ru-RU" sz="2900" dirty="0"/>
              <a:t>Известный педагог Сухомлинский В.А. сказал </a:t>
            </a:r>
            <a:r>
              <a:rPr lang="ru-RU" sz="2900" b="1" dirty="0"/>
              <a:t>«Истоки способностей и дарований детей – на кончиках их пальцев».</a:t>
            </a:r>
            <a:r>
              <a:rPr lang="ru-RU" sz="2900" dirty="0"/>
              <a:t> Хотя задолго до этого наши наблюдательные предки заметили, что разминание, поглаживание и движение пальчиков влияют на умственное и речевое развитие малыша и играли с детьми в «Ладушки» и «Сороку-</a:t>
            </a:r>
            <a:r>
              <a:rPr lang="ru-RU" sz="2900" dirty="0" err="1"/>
              <a:t>белобоку</a:t>
            </a:r>
            <a:r>
              <a:rPr lang="ru-RU" sz="2900" dirty="0"/>
              <a:t>». И мы до сих пор играем. И, возможно, даже не осознаём, что занимаемся, таким образом, с ребёнком пальчиковой гимнастикой. Что же такое пальчиковая гимнастика?</a:t>
            </a:r>
          </a:p>
          <a:p>
            <a:pPr marL="0" indent="0">
              <a:buNone/>
            </a:pPr>
            <a:endParaRPr lang="ru-RU" sz="2900" i="1" dirty="0"/>
          </a:p>
          <a:p>
            <a:pPr>
              <a:spcAft>
                <a:spcPts val="0"/>
              </a:spcAft>
            </a:pPr>
            <a:r>
              <a:rPr lang="ru-RU" sz="2900" b="1" dirty="0">
                <a:latin typeface="Times New Roman"/>
                <a:ea typeface="Times New Roman"/>
              </a:rPr>
              <a:t>Пальчиковая гимнастика</a:t>
            </a:r>
            <a:r>
              <a:rPr lang="ru-RU" sz="2900" dirty="0">
                <a:latin typeface="Times New Roman"/>
                <a:ea typeface="Times New Roman"/>
              </a:rPr>
              <a:t> – это инсценировка стихов или каких-либо историй при помощи пальцев. Пальчиковые игры – это упражнения пальчиковой гимнастики.</a:t>
            </a:r>
          </a:p>
          <a:p>
            <a:pPr>
              <a:spcAft>
                <a:spcPts val="0"/>
              </a:spcAft>
            </a:pPr>
            <a:r>
              <a:rPr lang="ru-RU" sz="2900" dirty="0">
                <a:latin typeface="Times New Roman"/>
                <a:ea typeface="Times New Roman"/>
              </a:rPr>
              <a:t>Такая тренировка движений пальчиков и кистей рук является мощным средством развития </a:t>
            </a:r>
            <a:r>
              <a:rPr lang="ru-RU" sz="2900" b="1" dirty="0">
                <a:latin typeface="Times New Roman"/>
                <a:ea typeface="Times New Roman"/>
              </a:rPr>
              <a:t>мышления</a:t>
            </a:r>
            <a:r>
              <a:rPr lang="ru-RU" sz="2900" dirty="0">
                <a:latin typeface="Times New Roman"/>
                <a:ea typeface="Times New Roman"/>
              </a:rPr>
              <a:t> ребёнка. В момент этой тренировки повышается работоспособность коры головного мозга. То есть при любом двигательном тренинге упражняются и руки и мозг.</a:t>
            </a:r>
          </a:p>
          <a:p>
            <a:pPr>
              <a:spcAft>
                <a:spcPts val="0"/>
              </a:spcAft>
            </a:pPr>
            <a:r>
              <a:rPr lang="ru-RU" sz="2900" dirty="0">
                <a:latin typeface="Times New Roman"/>
                <a:ea typeface="Times New Roman"/>
              </a:rPr>
              <a:t>Большое значение для развития детей имеют игры для развития мелкой моторики пальцев рук, игры с мозаикой, игры с пуговицами и    мелкими игрушками, играми- вкладышами, мелким конструктором, конструктором типа ЛЕГО,  раскрашиванием рисунков, рисованием по точкам, самомассаж пальцев и кистей рук, занятия аппликацией, разными видами шнуровки, оригами.</a:t>
            </a:r>
          </a:p>
          <a:p>
            <a:pPr marL="0" indent="0">
              <a:buNone/>
            </a:pPr>
            <a:endParaRPr lang="ru-RU" sz="2900" i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183880" cy="864096"/>
          </a:xfrm>
        </p:spPr>
        <p:txBody>
          <a:bodyPr>
            <a:noAutofit/>
          </a:bodyPr>
          <a:lstStyle/>
          <a:p>
            <a:r>
              <a:rPr lang="ru-RU" sz="4800" dirty="0" smtClean="0"/>
              <a:t> </a:t>
            </a:r>
            <a:br>
              <a:rPr lang="ru-RU" sz="4800" dirty="0" smtClean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400" dirty="0" smtClean="0"/>
              <a:t> 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7763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08912" cy="108012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Для чего нужно развивать пальчики?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836712"/>
            <a:ext cx="8136904" cy="5616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Уровень развития мелкой моторики и координации движений рук — это один из ведущих показателей интеллектуального развития, готовности ребенка к последующему обучению. Ребенок, имеющий </a:t>
            </a:r>
            <a:r>
              <a:rPr lang="ru-RU" sz="1200" b="1" dirty="0">
                <a:solidFill>
                  <a:schemeClr val="tx1"/>
                </a:solidFill>
              </a:rPr>
              <a:t>высокий уровень развития мелкой моторики</a:t>
            </a:r>
            <a:r>
              <a:rPr lang="ru-RU" sz="1200" dirty="0">
                <a:solidFill>
                  <a:schemeClr val="tx1"/>
                </a:solidFill>
              </a:rPr>
              <a:t>, умеет логически рассуждать, у него хорошо развиты внимание и память, связная речь, подготовленность к письму. Такое развитие для большей эффективности должно сопровождаться интересом ребенка, положительными эмоциями и творчеством. Вы не только поможете ребенку справиться с проблемами в общении, но и заложите основу его успешной успеваемости в школе, ведь для того чтобы хорошо учиться, нужно уметь мыслить.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Прежде всего мелкая пальцевая моторика связана с </a:t>
            </a:r>
            <a:r>
              <a:rPr lang="ru-RU" sz="1200" b="1" dirty="0">
                <a:solidFill>
                  <a:schemeClr val="tx1"/>
                </a:solidFill>
              </a:rPr>
              <a:t>развитием речи.</a:t>
            </a:r>
            <a:r>
              <a:rPr lang="ru-RU" sz="1200" dirty="0">
                <a:solidFill>
                  <a:schemeClr val="tx1"/>
                </a:solidFill>
              </a:rPr>
              <a:t> Двигательные и речевые центры в мозгу – самые ближайшие соседи. И при движении пальчиков и кистей, возбуждение от двигательного центра переходит на речевые центры головного мозга и приводит к резкому усилению согласованной деятельности речевых зон. У всех детей с отставанием в речевом развитии пальчики малоподвижны и их движения неточны и не согласованы. Соответственно, тренировка движений пальцев рук стимулируют развитие речи малышей.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Пальчиковая гимнастика развивает умение малыша подражать взрослым, учит вслушиваться в нашу речь и понимать её, повышает речевую активность ребёнка, да и просто создаёт </a:t>
            </a:r>
            <a:r>
              <a:rPr lang="ru-RU" sz="1200" b="1" dirty="0">
                <a:solidFill>
                  <a:schemeClr val="tx1"/>
                </a:solidFill>
              </a:rPr>
              <a:t>благоприятную эмоциональную атмосферу</a:t>
            </a:r>
            <a:r>
              <a:rPr lang="ru-RU" sz="1200" dirty="0">
                <a:solidFill>
                  <a:schemeClr val="tx1"/>
                </a:solidFill>
              </a:rPr>
              <a:t>. Ведь играть в пальчиковые игры не только полезно, но интересно и весело.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Пальчиковая гимнастика учит ребёнка </a:t>
            </a:r>
            <a:r>
              <a:rPr lang="ru-RU" sz="1200" b="1" dirty="0">
                <a:solidFill>
                  <a:schemeClr val="tx1"/>
                </a:solidFill>
              </a:rPr>
              <a:t>концентрировать внимание и правильно его распределять.</a:t>
            </a:r>
            <a:r>
              <a:rPr lang="ru-RU" sz="1200" dirty="0">
                <a:solidFill>
                  <a:schemeClr val="tx1"/>
                </a:solidFill>
              </a:rPr>
              <a:t> Это очень и очень важное умение! И нам, родителям, нужно помогать малышу его формировать. Кстати, произвольно управлять своим вниманием ребёнок сможет научиться только к возрасту 6-7 лет. И от этого умения во многом будут зависеть его школьные успехи.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Когда ребёнок говорит и стихами сопровождает упражнения из пальчиковой гимнастики – это делает его речь более чёткой, ритмичной, яркой. Кроме этого, таким образом, он может усилить </a:t>
            </a:r>
            <a:r>
              <a:rPr lang="ru-RU" sz="1200" b="1" dirty="0">
                <a:solidFill>
                  <a:schemeClr val="tx1"/>
                </a:solidFill>
              </a:rPr>
              <a:t>контроль за своими движениями.</a:t>
            </a: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dirty="0">
                <a:solidFill>
                  <a:schemeClr val="tx1"/>
                </a:solidFill>
              </a:rPr>
              <a:t>В пальчиковых играх нужно запоминать многое: и положение пальцев, и последовательность движений, да и просто стихи. Вот вам и отличное весёлое </a:t>
            </a:r>
            <a:r>
              <a:rPr lang="ru-RU" sz="1200" b="1" dirty="0">
                <a:solidFill>
                  <a:schemeClr val="tx1"/>
                </a:solidFill>
              </a:rPr>
              <a:t>упражнение для развития памяти.</a:t>
            </a: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dirty="0">
                <a:solidFill>
                  <a:schemeClr val="tx1"/>
                </a:solidFill>
              </a:rPr>
              <a:t>А можно ли с помощью пальчиковых игр </a:t>
            </a:r>
            <a:r>
              <a:rPr lang="ru-RU" sz="1200" b="1" dirty="0">
                <a:solidFill>
                  <a:schemeClr val="tx1"/>
                </a:solidFill>
              </a:rPr>
              <a:t>развивать фантазию и воображение</a:t>
            </a:r>
            <a:r>
              <a:rPr lang="ru-RU" sz="1200" dirty="0">
                <a:solidFill>
                  <a:schemeClr val="tx1"/>
                </a:solidFill>
              </a:rPr>
              <a:t>? Конечно! Ведь руками можно «рассказывать» целые рассказы. Сначала пример покажет мама или папа, а уж потом и ребёнок может сочинить свои «пальчиковые истории».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После всех этих упражнений кисти и пальцы рук станут сильными, подвижными, гибкими. А это в дальнейшем поможет </a:t>
            </a:r>
            <a:r>
              <a:rPr lang="ru-RU" sz="1200" b="1" dirty="0">
                <a:solidFill>
                  <a:schemeClr val="tx1"/>
                </a:solidFill>
              </a:rPr>
              <a:t>в освоении навыков письма.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Предлагаю вам попробовать поиграть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608747"/>
            <a:ext cx="8136904" cy="4536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2936"/>
            <a:ext cx="475252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1700808"/>
            <a:ext cx="21602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Начинаем с разминки:</a:t>
            </a:r>
          </a:p>
          <a:p>
            <a:r>
              <a:rPr lang="ru-RU" sz="2000" dirty="0" smtClean="0"/>
              <a:t>1. Покатаем </a:t>
            </a:r>
            <a:r>
              <a:rPr lang="ru-RU" sz="2000" dirty="0"/>
              <a:t>шестигранный карандаш между ладошками:</a:t>
            </a:r>
          </a:p>
          <a:p>
            <a:r>
              <a:rPr lang="ru-RU" sz="2000" dirty="0"/>
              <a:t>«Карандаш в руке катаю,</a:t>
            </a:r>
          </a:p>
          <a:p>
            <a:r>
              <a:rPr lang="ru-RU" sz="2000" dirty="0"/>
              <a:t>Между пальцами верчу.</a:t>
            </a:r>
          </a:p>
          <a:p>
            <a:r>
              <a:rPr lang="ru-RU" sz="2000" dirty="0"/>
              <a:t>Непременно каждый пальчик</a:t>
            </a:r>
          </a:p>
          <a:p>
            <a:r>
              <a:rPr lang="ru-RU" sz="2000" dirty="0"/>
              <a:t>Быть послушным научу».</a:t>
            </a:r>
          </a:p>
        </p:txBody>
      </p:sp>
    </p:spTree>
    <p:extLst>
      <p:ext uri="{BB962C8B-B14F-4D97-AF65-F5344CB8AC3E}">
        <p14:creationId xmlns:p14="http://schemas.microsoft.com/office/powerpoint/2010/main" val="300229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Упражнения для кистей рук на сжимание и разжимание пальцев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556792"/>
            <a:ext cx="8136904" cy="4608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27584" y="1700808"/>
            <a:ext cx="31683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ea typeface="Times New Roman"/>
              </a:rPr>
              <a:t>Этот пальчик – дедушка,</a:t>
            </a:r>
            <a:br>
              <a:rPr lang="ru-RU" sz="2000" dirty="0">
                <a:ea typeface="Times New Roman"/>
              </a:rPr>
            </a:br>
            <a:r>
              <a:rPr lang="ru-RU" sz="2000" dirty="0">
                <a:ea typeface="Times New Roman"/>
              </a:rPr>
              <a:t>Этот пальчик – бабушка,</a:t>
            </a:r>
            <a:br>
              <a:rPr lang="ru-RU" sz="2000" dirty="0">
                <a:ea typeface="Times New Roman"/>
              </a:rPr>
            </a:br>
            <a:r>
              <a:rPr lang="ru-RU" sz="2000" dirty="0">
                <a:ea typeface="Times New Roman"/>
              </a:rPr>
              <a:t>Этот пальчик – папочка,</a:t>
            </a:r>
            <a:br>
              <a:rPr lang="ru-RU" sz="2000" dirty="0">
                <a:ea typeface="Times New Roman"/>
              </a:rPr>
            </a:br>
            <a:r>
              <a:rPr lang="ru-RU" sz="2000" dirty="0">
                <a:ea typeface="Times New Roman"/>
              </a:rPr>
              <a:t>Этот пальчик – мамочка,</a:t>
            </a:r>
            <a:br>
              <a:rPr lang="ru-RU" sz="2000" dirty="0">
                <a:ea typeface="Times New Roman"/>
              </a:rPr>
            </a:br>
            <a:r>
              <a:rPr lang="ru-RU" sz="2000" dirty="0">
                <a:ea typeface="Times New Roman"/>
              </a:rPr>
              <a:t>Этот пальчик – я.</a:t>
            </a:r>
            <a:br>
              <a:rPr lang="ru-RU" sz="2000" dirty="0">
                <a:ea typeface="Times New Roman"/>
              </a:rPr>
            </a:br>
            <a:r>
              <a:rPr lang="ru-RU" sz="2000" dirty="0">
                <a:ea typeface="Times New Roman"/>
              </a:rPr>
              <a:t>Вот и вся моя семья.</a:t>
            </a:r>
            <a:br>
              <a:rPr lang="ru-RU" sz="2000" dirty="0">
                <a:ea typeface="Times New Roman"/>
              </a:rPr>
            </a:br>
            <a:r>
              <a:rPr lang="ru-RU" sz="2000" dirty="0">
                <a:ea typeface="Times New Roman"/>
              </a:rPr>
              <a:t>Раз, два, три, четыре, пять,</a:t>
            </a:r>
            <a:br>
              <a:rPr lang="ru-RU" sz="2000" dirty="0">
                <a:ea typeface="Times New Roman"/>
              </a:rPr>
            </a:br>
            <a:r>
              <a:rPr lang="ru-RU" sz="2000" dirty="0">
                <a:ea typeface="Times New Roman"/>
              </a:rPr>
              <a:t>Мы идем грибы искать.</a:t>
            </a:r>
            <a:br>
              <a:rPr lang="ru-RU" sz="2000" dirty="0">
                <a:ea typeface="Times New Roman"/>
              </a:rPr>
            </a:br>
            <a:r>
              <a:rPr lang="ru-RU" sz="2000" dirty="0">
                <a:ea typeface="Times New Roman"/>
              </a:rPr>
              <a:t>Этот пальчик в лес пошёл,</a:t>
            </a:r>
            <a:br>
              <a:rPr lang="ru-RU" sz="2000" dirty="0">
                <a:ea typeface="Times New Roman"/>
              </a:rPr>
            </a:br>
            <a:r>
              <a:rPr lang="ru-RU" sz="2000" dirty="0">
                <a:ea typeface="Times New Roman"/>
              </a:rPr>
              <a:t>Этот пальчик гриб нашёл,</a:t>
            </a:r>
            <a:br>
              <a:rPr lang="ru-RU" sz="2000" dirty="0">
                <a:ea typeface="Times New Roman"/>
              </a:rPr>
            </a:br>
            <a:r>
              <a:rPr lang="ru-RU" sz="2000" dirty="0">
                <a:ea typeface="Times New Roman"/>
              </a:rPr>
              <a:t>Этот пальчик чистить стал,</a:t>
            </a:r>
            <a:br>
              <a:rPr lang="ru-RU" sz="2000" dirty="0">
                <a:ea typeface="Times New Roman"/>
              </a:rPr>
            </a:br>
            <a:r>
              <a:rPr lang="ru-RU" sz="2000" dirty="0">
                <a:ea typeface="Times New Roman"/>
              </a:rPr>
              <a:t>Этот пальчик жарить стал,</a:t>
            </a:r>
            <a:br>
              <a:rPr lang="ru-RU" sz="2000" dirty="0">
                <a:ea typeface="Times New Roman"/>
              </a:rPr>
            </a:br>
            <a:r>
              <a:rPr lang="ru-RU" sz="2000" dirty="0">
                <a:ea typeface="Times New Roman"/>
              </a:rPr>
              <a:t>Этот пальчик только ел.</a:t>
            </a:r>
            <a:br>
              <a:rPr lang="ru-RU" sz="2000" dirty="0">
                <a:ea typeface="Times New Roman"/>
              </a:rPr>
            </a:br>
            <a:r>
              <a:rPr lang="ru-RU" sz="2000" dirty="0">
                <a:ea typeface="Times New Roman"/>
              </a:rPr>
              <a:t>Оттого и потолстел</a:t>
            </a:r>
            <a:r>
              <a:rPr lang="ru-RU" sz="2000" dirty="0">
                <a:latin typeface="Times New Roman"/>
                <a:ea typeface="Times New Roman"/>
              </a:rPr>
              <a:t>.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87240"/>
            <a:ext cx="3744416" cy="387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6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476672"/>
            <a:ext cx="8229600" cy="125272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Упражнения для пальцев статические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628800"/>
            <a:ext cx="8280920" cy="4824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1844824"/>
            <a:ext cx="24482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       </a:t>
            </a:r>
            <a:r>
              <a:rPr lang="ru-RU" sz="2000" b="1" dirty="0">
                <a:latin typeface="Times New Roman"/>
                <a:ea typeface="Times New Roman"/>
              </a:rPr>
              <a:t>  </a:t>
            </a:r>
            <a:r>
              <a:rPr lang="ru-RU" sz="2000" b="1" dirty="0">
                <a:ea typeface="Times New Roman"/>
              </a:rPr>
              <a:t>Стул.</a:t>
            </a:r>
            <a:endParaRPr lang="ru-RU" sz="20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ea typeface="Times New Roman"/>
              </a:rPr>
              <a:t>Ножки, спинка и сиденье –</a:t>
            </a:r>
            <a:br>
              <a:rPr lang="ru-RU" sz="2000" dirty="0">
                <a:ea typeface="Times New Roman"/>
              </a:rPr>
            </a:br>
            <a:r>
              <a:rPr lang="ru-RU" sz="2000" dirty="0">
                <a:ea typeface="Times New Roman"/>
              </a:rPr>
              <a:t>Вот вам стул на удивленье.</a:t>
            </a:r>
            <a:br>
              <a:rPr lang="ru-RU" sz="2000" dirty="0">
                <a:ea typeface="Times New Roman"/>
              </a:rPr>
            </a:br>
            <a:r>
              <a:rPr lang="ru-RU" sz="2000" i="1" dirty="0">
                <a:ea typeface="Times New Roman"/>
              </a:rPr>
              <a:t>(Ладонь левой руки располагается вертикально вверх. К ее нижней части приставляется кулачок большим пальцем к себе).</a:t>
            </a:r>
            <a:endParaRPr lang="ru-RU" sz="2000" dirty="0">
              <a:effectLst/>
              <a:ea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2780928"/>
            <a:ext cx="464570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05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712968" cy="5636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692696"/>
            <a:ext cx="29523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Флажок.</a:t>
            </a:r>
            <a:endParaRPr lang="ru-RU" sz="2400" dirty="0" smtClean="0"/>
          </a:p>
          <a:p>
            <a:r>
              <a:rPr lang="ru-RU" sz="2400" dirty="0" smtClean="0"/>
              <a:t>Я флажок в руке держу</a:t>
            </a:r>
            <a:br>
              <a:rPr lang="ru-RU" sz="2400" dirty="0" smtClean="0"/>
            </a:br>
            <a:r>
              <a:rPr lang="ru-RU" sz="2400" dirty="0" smtClean="0"/>
              <a:t>И ребятам им машу.</a:t>
            </a:r>
            <a:br>
              <a:rPr lang="ru-RU" sz="2400" dirty="0" smtClean="0"/>
            </a:br>
            <a:r>
              <a:rPr lang="ru-RU" sz="2400" i="1" dirty="0" smtClean="0"/>
              <a:t>(4 пальца вместе, а большой палец опущен вниз).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60848"/>
            <a:ext cx="3960440" cy="398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2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2"/>
            <a:ext cx="8568952" cy="5616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7544" y="620688"/>
            <a:ext cx="194421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ea typeface="Times New Roman"/>
              </a:rPr>
              <a:t>Цепочка.</a:t>
            </a:r>
            <a:endParaRPr lang="ru-RU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ea typeface="Times New Roman"/>
              </a:rPr>
              <a:t>Пальчики перебираем</a:t>
            </a:r>
            <a:br>
              <a:rPr lang="ru-RU" dirty="0">
                <a:ea typeface="Times New Roman"/>
              </a:rPr>
            </a:br>
            <a:r>
              <a:rPr lang="ru-RU" dirty="0">
                <a:ea typeface="Times New Roman"/>
              </a:rPr>
              <a:t>И цепочку получаем.</a:t>
            </a:r>
            <a:br>
              <a:rPr lang="ru-RU" dirty="0">
                <a:ea typeface="Times New Roman"/>
              </a:rPr>
            </a:br>
            <a:r>
              <a:rPr lang="ru-RU" i="1" dirty="0">
                <a:ea typeface="Times New Roman"/>
              </a:rPr>
              <a:t>(Большой и указательный пальцы левой руки в кольце. Через него попеременно пропускаются колечки из пальчиков правой руки: большой – указательный, большой – средний и т.д.)</a:t>
            </a:r>
            <a:endParaRPr lang="ru-RU" dirty="0">
              <a:effectLst/>
              <a:ea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76872"/>
            <a:ext cx="554461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47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568952" cy="6048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39552" y="620688"/>
            <a:ext cx="22322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ea typeface="Times New Roman"/>
              </a:rPr>
              <a:t>Зайка.</a:t>
            </a:r>
            <a:endParaRPr lang="ru-RU" sz="20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ea typeface="Times New Roman"/>
              </a:rPr>
              <a:t>Ушки длинные у зайки,</a:t>
            </a:r>
            <a:br>
              <a:rPr lang="ru-RU" sz="2000" dirty="0">
                <a:ea typeface="Times New Roman"/>
              </a:rPr>
            </a:br>
            <a:r>
              <a:rPr lang="ru-RU" sz="2000" dirty="0">
                <a:ea typeface="Times New Roman"/>
              </a:rPr>
              <a:t>Из кустов они торчат.</a:t>
            </a:r>
            <a:br>
              <a:rPr lang="ru-RU" sz="2000" dirty="0">
                <a:ea typeface="Times New Roman"/>
              </a:rPr>
            </a:br>
            <a:r>
              <a:rPr lang="ru-RU" sz="2000" dirty="0">
                <a:ea typeface="Times New Roman"/>
              </a:rPr>
              <a:t>Он и прыгает и скачет,</a:t>
            </a:r>
            <a:br>
              <a:rPr lang="ru-RU" sz="2000" dirty="0">
                <a:ea typeface="Times New Roman"/>
              </a:rPr>
            </a:br>
            <a:r>
              <a:rPr lang="ru-RU" sz="2000" dirty="0">
                <a:ea typeface="Times New Roman"/>
              </a:rPr>
              <a:t>Веселит своих зайчат.</a:t>
            </a:r>
            <a:br>
              <a:rPr lang="ru-RU" sz="2000" dirty="0">
                <a:ea typeface="Times New Roman"/>
              </a:rPr>
            </a:br>
            <a:r>
              <a:rPr lang="ru-RU" sz="2000" i="1" dirty="0">
                <a:ea typeface="Times New Roman"/>
              </a:rPr>
              <a:t>(Пальчики в кулачок. Выставить вверх указательный и средний пальцы и шевелить ими.)</a:t>
            </a:r>
            <a:endParaRPr lang="ru-RU" sz="2000" dirty="0">
              <a:ea typeface="Times New Roman"/>
            </a:endParaRPr>
          </a:p>
          <a:p>
            <a:pPr>
              <a:spcAft>
                <a:spcPts val="0"/>
              </a:spcAft>
            </a:pPr>
            <a:endParaRPr lang="ru-RU" sz="2000" dirty="0">
              <a:effectLst/>
              <a:ea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4106789" cy="351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2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313</TotalTime>
  <Words>292</Words>
  <Application>Microsoft Office PowerPoint</Application>
  <PresentationFormat>Экран (4:3)</PresentationFormat>
  <Paragraphs>75</Paragraphs>
  <Slides>15</Slides>
  <Notes>2</Notes>
  <HiddenSlides>1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Волна</vt:lpstr>
      <vt:lpstr>Презентация PowerPoint</vt:lpstr>
      <vt:lpstr>    </vt:lpstr>
      <vt:lpstr>Для чего нужно развивать пальчики?</vt:lpstr>
      <vt:lpstr>Предлагаю вам попробовать поиграть</vt:lpstr>
      <vt:lpstr>Упражнения для кистей рук на сжимание и разжимание пальцев</vt:lpstr>
      <vt:lpstr>Упражнения для пальцев статические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Упражнения для пальцев динамические (инсценировка небольших стихов)</vt:lpstr>
      <vt:lpstr>Презентация PowerPoint</vt:lpstr>
      <vt:lpstr>Презентация PowerPoint</vt:lpstr>
      <vt:lpstr>Традиционное лезгинское стихотворение «Регъвер-регъвер»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Педагогическая находка</dc:title>
  <dc:creator>asus</dc:creator>
  <cp:lastModifiedBy>asus</cp:lastModifiedBy>
  <cp:revision>25</cp:revision>
  <dcterms:created xsi:type="dcterms:W3CDTF">2023-02-19T14:12:45Z</dcterms:created>
  <dcterms:modified xsi:type="dcterms:W3CDTF">2023-02-20T08:13:56Z</dcterms:modified>
</cp:coreProperties>
</file>